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5" r:id="rId8"/>
    <p:sldId id="266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8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presProps" Target="presProps.xml"  /><Relationship Id="rId12" Type="http://schemas.openxmlformats.org/officeDocument/2006/relationships/viewProps" Target="viewProps.xml"  /><Relationship Id="rId13" Type="http://schemas.openxmlformats.org/officeDocument/2006/relationships/theme" Target="theme/theme1.xml"  /><Relationship Id="rId14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9.png"  /><Relationship Id="rId3" Type="http://schemas.openxmlformats.org/officeDocument/2006/relationships/image" Target="../media/image10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88755" y="2478411"/>
            <a:ext cx="3665177" cy="8781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5200">
                <a:solidFill>
                  <a:srgbClr val="808080"/>
                </a:solidFill>
                <a:latin typeface="한컴 말랑말랑 Bold"/>
                <a:ea typeface="한컴 말랑말랑 Bold"/>
              </a:rPr>
              <a:t>통합 구현</a:t>
            </a:r>
            <a:endParaRPr lang="ko-KR" altLang="en-US" sz="5200">
              <a:solidFill>
                <a:srgbClr val="808080"/>
              </a:solidFill>
              <a:latin typeface="한컴 말랑말랑 Bold"/>
              <a:ea typeface="한컴 말랑말랑 Bold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34541" y="0"/>
            <a:ext cx="360000" cy="1080000"/>
          </a:xfrm>
          <a:prstGeom prst="rect">
            <a:avLst/>
          </a:prstGeom>
          <a:solidFill>
            <a:srgbClr val="e9b9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/>
          </a:p>
        </p:txBody>
      </p:sp>
      <p:cxnSp>
        <p:nvCxnSpPr>
          <p:cNvPr id="6" name="직선 연결선 5"/>
          <p:cNvCxnSpPr/>
          <p:nvPr/>
        </p:nvCxnSpPr>
        <p:spPr>
          <a:xfrm>
            <a:off x="3862715" y="446052"/>
            <a:ext cx="0" cy="2910468"/>
          </a:xfrm>
          <a:prstGeom prst="line">
            <a:avLst/>
          </a:prstGeom>
          <a:ln>
            <a:solidFill>
              <a:srgbClr val="e9b9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rot="5400000">
            <a:off x="4891667" y="-683937"/>
            <a:ext cx="0" cy="2910468"/>
          </a:xfrm>
          <a:prstGeom prst="line">
            <a:avLst/>
          </a:prstGeom>
          <a:ln>
            <a:solidFill>
              <a:srgbClr val="e9b9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rot="10800000">
            <a:off x="8059842" y="2557159"/>
            <a:ext cx="0" cy="2910468"/>
          </a:xfrm>
          <a:prstGeom prst="line">
            <a:avLst/>
          </a:prstGeom>
          <a:ln>
            <a:solidFill>
              <a:srgbClr val="e9b9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 rot="16200000">
            <a:off x="7030890" y="3687148"/>
            <a:ext cx="0" cy="2910468"/>
          </a:xfrm>
          <a:prstGeom prst="line">
            <a:avLst/>
          </a:prstGeom>
          <a:ln>
            <a:solidFill>
              <a:srgbClr val="e9b9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736334" y="551151"/>
            <a:ext cx="0" cy="2910468"/>
          </a:xfrm>
          <a:prstGeom prst="line">
            <a:avLst/>
          </a:prstGeom>
          <a:ln>
            <a:solidFill>
              <a:srgbClr val="e9b9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rot="5400000">
            <a:off x="4977159" y="-564989"/>
            <a:ext cx="0" cy="2910468"/>
          </a:xfrm>
          <a:prstGeom prst="line">
            <a:avLst/>
          </a:prstGeom>
          <a:ln>
            <a:solidFill>
              <a:srgbClr val="e9b9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rot="16200000">
            <a:off x="7205592" y="3794944"/>
            <a:ext cx="0" cy="2910468"/>
          </a:xfrm>
          <a:prstGeom prst="line">
            <a:avLst/>
          </a:prstGeom>
          <a:ln>
            <a:solidFill>
              <a:srgbClr val="e9b9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rot="10800000">
            <a:off x="8178789" y="2709559"/>
            <a:ext cx="0" cy="2910468"/>
          </a:xfrm>
          <a:prstGeom prst="line">
            <a:avLst/>
          </a:prstGeom>
          <a:ln>
            <a:solidFill>
              <a:srgbClr val="e9b9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9990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/>
          </a:p>
        </p:txBody>
      </p:sp>
      <p:sp>
        <p:nvSpPr>
          <p:cNvPr id="8" name="직사각형 8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solidFill>
            <a:srgbClr val="e9b9b9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9" name="TextBox 2"/>
          <p:cNvSpPr txBox="1"/>
          <p:nvPr/>
        </p:nvSpPr>
        <p:spPr>
          <a:xfrm>
            <a:off x="815330" y="189465"/>
            <a:ext cx="4057659" cy="5612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Project Directory</a:t>
            </a:r>
            <a:endPara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<a:solidFill>
                <a:srgbClr val="808080"/>
              </a:solidFill>
              <a:latin typeface="한컴 솔잎 B"/>
              <a:ea typeface="한컴 솔잎 B"/>
            </a:endParaRPr>
          </a:p>
        </p:txBody>
      </p:sp>
      <p:pic>
        <p:nvPicPr>
          <p:cNvPr id="21" name=""/>
          <p:cNvPicPr>
            <a:picLocks noChangeAspect="1"/>
          </p:cNvPicPr>
          <p:nvPr/>
        </p:nvPicPr>
        <p:blipFill rotWithShape="1">
          <a:blip r:embed="rId2"/>
          <a:srcRect l="770" t="7890" r="83180" b="9190"/>
          <a:stretch>
            <a:fillRect/>
          </a:stretch>
        </p:blipFill>
        <p:spPr>
          <a:xfrm>
            <a:off x="334541" y="1028848"/>
            <a:ext cx="3365670" cy="5686219"/>
          </a:xfrm>
          <a:prstGeom prst="rect">
            <a:avLst/>
          </a:prstGeom>
        </p:spPr>
      </p:pic>
      <p:pic>
        <p:nvPicPr>
          <p:cNvPr id="22" name=""/>
          <p:cNvPicPr>
            <a:picLocks noChangeAspect="1"/>
          </p:cNvPicPr>
          <p:nvPr/>
        </p:nvPicPr>
        <p:blipFill rotWithShape="1">
          <a:blip r:embed="rId3"/>
          <a:srcRect l="1870" t="8310" r="81200" b="7760"/>
          <a:stretch>
            <a:fillRect/>
          </a:stretch>
        </p:blipFill>
        <p:spPr>
          <a:xfrm>
            <a:off x="6312831" y="1028848"/>
            <a:ext cx="3904880" cy="5686219"/>
          </a:xfrm>
          <a:prstGeom prst="rect">
            <a:avLst/>
          </a:prstGeom>
        </p:spPr>
      </p:pic>
      <p:sp>
        <p:nvSpPr>
          <p:cNvPr id="25" name=""/>
          <p:cNvSpPr/>
          <p:nvPr/>
        </p:nvSpPr>
        <p:spPr>
          <a:xfrm>
            <a:off x="8833500" y="5438999"/>
            <a:ext cx="892501" cy="3375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3dddd"/>
          </a:solidFill>
          <a:ln>
            <a:solidFill>
              <a:schemeClr val="l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en-US" altLang="ko-KR"/>
          </a:p>
        </p:txBody>
      </p:sp>
      <p:sp>
        <p:nvSpPr>
          <p:cNvPr id="26" name=""/>
          <p:cNvSpPr txBox="1"/>
          <p:nvPr/>
        </p:nvSpPr>
        <p:spPr>
          <a:xfrm>
            <a:off x="9726001" y="5383859"/>
            <a:ext cx="1957363" cy="50068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2700">
                <a:solidFill>
                  <a:srgbClr val="808080"/>
                </a:solidFill>
                <a:latin typeface="한컴 솔잎 M"/>
                <a:ea typeface="한컴 솔잎 M"/>
              </a:rPr>
              <a:t>JSP</a:t>
            </a:r>
            <a:r>
              <a:rPr lang="ko-KR" altLang="en-US" sz="2700">
                <a:solidFill>
                  <a:srgbClr val="808080"/>
                </a:solidFill>
                <a:latin typeface="한컴 솔잎 M"/>
                <a:ea typeface="한컴 솔잎 M"/>
              </a:rPr>
              <a:t> </a:t>
            </a:r>
            <a:r>
              <a:rPr lang="en-US" altLang="ko-KR" sz="2700">
                <a:solidFill>
                  <a:srgbClr val="808080"/>
                </a:solidFill>
                <a:latin typeface="한컴 솔잎 M"/>
                <a:ea typeface="한컴 솔잎 M"/>
              </a:rPr>
              <a:t>View</a:t>
            </a:r>
            <a:endParaRPr lang="en-US" altLang="ko-KR" sz="2700">
              <a:solidFill>
                <a:srgbClr val="808080"/>
              </a:solidFill>
              <a:latin typeface="한컴 솔잎 M"/>
              <a:ea typeface="한컴 솔잎 M"/>
            </a:endParaRPr>
          </a:p>
        </p:txBody>
      </p:sp>
    </p:spTree>
    <p:extLst>
      <p:ext uri="{BB962C8B-B14F-4D97-AF65-F5344CB8AC3E}">
        <p14:creationId xmlns:p14="http://schemas.microsoft.com/office/powerpoint/2010/main" val="3203025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/>
          </a:p>
        </p:txBody>
      </p:sp>
      <p:sp>
        <p:nvSpPr>
          <p:cNvPr id="8" name="직사각형 8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solidFill>
            <a:srgbClr val="e9b9b9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9" name="TextBox 2"/>
          <p:cNvSpPr txBox="1"/>
          <p:nvPr/>
        </p:nvSpPr>
        <p:spPr>
          <a:xfrm>
            <a:off x="815329" y="189465"/>
            <a:ext cx="3943360" cy="5612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Users.java(</a:t>
            </a:r>
            <a:r>
              <a:rPr xmlns:mc="http://schemas.openxmlformats.org/markup-compatibility/2006" xmlns:hp="http://schemas.haansoft.com/office/presentation/8.0" kumimoji="0" lang="ko-KR" altLang="en-US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테이블</a:t>
            </a:r>
            <a:r>
              <a: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)</a:t>
            </a:r>
            <a:endPara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<a:solidFill>
                <a:srgbClr val="808080"/>
              </a:solidFill>
              <a:latin typeface="한컴 솔잎 B"/>
              <a:ea typeface="한컴 솔잎 B"/>
            </a:endParaRPr>
          </a:p>
        </p:txBody>
      </p:sp>
      <p:pic>
        <p:nvPicPr>
          <p:cNvPr id="27" name=""/>
          <p:cNvPicPr>
            <a:picLocks noChangeAspect="1"/>
          </p:cNvPicPr>
          <p:nvPr/>
        </p:nvPicPr>
        <p:blipFill rotWithShape="1">
          <a:blip r:embed="rId2"/>
          <a:srcRect l="23240" t="8200" r="34180" b="17610"/>
          <a:stretch>
            <a:fillRect/>
          </a:stretch>
        </p:blipFill>
        <p:spPr>
          <a:xfrm>
            <a:off x="334541" y="1079998"/>
            <a:ext cx="5761459" cy="5403001"/>
          </a:xfrm>
          <a:prstGeom prst="rect">
            <a:avLst/>
          </a:prstGeom>
        </p:spPr>
      </p:pic>
      <p:sp>
        <p:nvSpPr>
          <p:cNvPr id="28" name=""/>
          <p:cNvSpPr/>
          <p:nvPr/>
        </p:nvSpPr>
        <p:spPr>
          <a:xfrm rot="10819076">
            <a:off x="5912277" y="5528332"/>
            <a:ext cx="3165154" cy="1074378"/>
          </a:xfrm>
          <a:prstGeom prst="wedgeRoundRectCallout">
            <a:avLst>
              <a:gd name="adj1" fmla="val 88482"/>
              <a:gd name="adj2" fmla="val 35357"/>
              <a:gd name="adj3" fmla="val 16667"/>
            </a:avLst>
          </a:prstGeom>
          <a:solidFill>
            <a:schemeClr val="lt1"/>
          </a:solidFill>
          <a:ln>
            <a:solidFill>
              <a:srgbClr val="f3dddd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29" name=""/>
          <p:cNvSpPr txBox="1"/>
          <p:nvPr/>
        </p:nvSpPr>
        <p:spPr>
          <a:xfrm>
            <a:off x="6009937" y="5613253"/>
            <a:ext cx="2980450" cy="909467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회원 탈퇴시 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  <a:p>
            <a:pPr lvl="0">
              <a:defRPr/>
            </a:pP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연관된 </a:t>
            </a:r>
            <a:r>
              <a:rPr lang="en-US" altLang="ko-KR">
                <a:solidFill>
                  <a:srgbClr val="808080"/>
                </a:solidFill>
                <a:latin typeface="한컴 솔잎 M"/>
                <a:ea typeface="한컴 솔잎 M"/>
              </a:rPr>
              <a:t>community</a:t>
            </a: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 테이블의 데이터도 삭제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</p:txBody>
      </p:sp>
      <p:sp>
        <p:nvSpPr>
          <p:cNvPr id="30" name=""/>
          <p:cNvSpPr/>
          <p:nvPr/>
        </p:nvSpPr>
        <p:spPr>
          <a:xfrm>
            <a:off x="5909319" y="4239000"/>
            <a:ext cx="3171068" cy="982501"/>
          </a:xfrm>
          <a:prstGeom prst="wedgeRoundRectCallout">
            <a:avLst>
              <a:gd name="adj1" fmla="val -89439"/>
              <a:gd name="adj2" fmla="val 20514"/>
              <a:gd name="adj3" fmla="val 16667"/>
            </a:avLst>
          </a:prstGeom>
          <a:solidFill>
            <a:schemeClr val="lt1"/>
          </a:solidFill>
          <a:ln>
            <a:solidFill>
              <a:srgbClr val="f3dddd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31" name=""/>
          <p:cNvSpPr txBox="1"/>
          <p:nvPr/>
        </p:nvSpPr>
        <p:spPr>
          <a:xfrm>
            <a:off x="6009937" y="4278878"/>
            <a:ext cx="2980450" cy="910342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회원 정보 수정에서 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  <a:p>
            <a:pPr lvl="0">
              <a:defRPr/>
            </a:pP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입력받는 프로필 사진에 대한 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  <a:p>
            <a:pPr lvl="0">
              <a:defRPr/>
            </a:pP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컬럼 추가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</p:txBody>
      </p:sp>
    </p:spTree>
    <p:extLst>
      <p:ext uri="{BB962C8B-B14F-4D97-AF65-F5344CB8AC3E}">
        <p14:creationId xmlns:p14="http://schemas.microsoft.com/office/powerpoint/2010/main" val="2651711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/>
          </a:p>
        </p:txBody>
      </p:sp>
      <p:sp>
        <p:nvSpPr>
          <p:cNvPr id="8" name="직사각형 8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solidFill>
            <a:srgbClr val="e9b9b9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9" name="TextBox 2"/>
          <p:cNvSpPr txBox="1"/>
          <p:nvPr/>
        </p:nvSpPr>
        <p:spPr>
          <a:xfrm>
            <a:off x="815329" y="189465"/>
            <a:ext cx="6810386" cy="5612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Users.java</a:t>
            </a:r>
            <a:r>
              <a:rPr xmlns:mc="http://schemas.openxmlformats.org/markup-compatibility/2006" xmlns:hp="http://schemas.haansoft.com/office/presentation/8.0" kumimoji="0" lang="ko-KR" altLang="en-US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로 생성한 </a:t>
            </a:r>
            <a:r>
              <a: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oracle </a:t>
            </a:r>
            <a:r>
              <a:rPr xmlns:mc="http://schemas.openxmlformats.org/markup-compatibility/2006" xmlns:hp="http://schemas.haansoft.com/office/presentation/8.0" kumimoji="0" lang="ko-KR" altLang="en-US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테이블</a:t>
            </a:r>
            <a:endParaRPr xmlns:mc="http://schemas.openxmlformats.org/markup-compatibility/2006" xmlns:hp="http://schemas.haansoft.com/office/presentation/8.0" kumimoji="0" lang="ko-KR" altLang="en-US" sz="3100" b="0" i="0" u="none" strike="noStrike" kern="1200" cap="none" spc="0" normalizeH="0" baseline="0" mc:Ignorable="hp" hp:hslEmbossed="0">
              <a:solidFill>
                <a:srgbClr val="808080"/>
              </a:solidFill>
              <a:latin typeface="한컴 솔잎 B"/>
              <a:ea typeface="한컴 솔잎 B"/>
            </a:endParaRPr>
          </a:p>
        </p:txBody>
      </p:sp>
      <p:pic>
        <p:nvPicPr>
          <p:cNvPr id="32" name=""/>
          <p:cNvPicPr>
            <a:picLocks noChangeAspect="1"/>
          </p:cNvPicPr>
          <p:nvPr/>
        </p:nvPicPr>
        <p:blipFill rotWithShape="1">
          <a:blip r:embed="rId2"/>
          <a:srcRect l="17430" t="19900" r="38280" b="77230"/>
          <a:stretch>
            <a:fillRect/>
          </a:stretch>
        </p:blipFill>
        <p:spPr>
          <a:xfrm>
            <a:off x="334541" y="1250475"/>
            <a:ext cx="6075299" cy="288001"/>
          </a:xfrm>
          <a:prstGeom prst="rect">
            <a:avLst/>
          </a:prstGeom>
        </p:spPr>
      </p:pic>
      <p:pic>
        <p:nvPicPr>
          <p:cNvPr id="33" name=""/>
          <p:cNvPicPr>
            <a:picLocks noChangeAspect="1"/>
          </p:cNvPicPr>
          <p:nvPr/>
        </p:nvPicPr>
        <p:blipFill rotWithShape="1">
          <a:blip r:embed="rId3"/>
          <a:srcRect l="14630" t="56540" r="5130" b="39480"/>
          <a:stretch>
            <a:fillRect/>
          </a:stretch>
        </p:blipFill>
        <p:spPr>
          <a:xfrm>
            <a:off x="334540" y="1711563"/>
            <a:ext cx="10567801" cy="639000"/>
          </a:xfrm>
          <a:prstGeom prst="rect">
            <a:avLst/>
          </a:prstGeom>
        </p:spPr>
      </p:pic>
      <p:pic>
        <p:nvPicPr>
          <p:cNvPr id="35" name=""/>
          <p:cNvPicPr>
            <a:picLocks noChangeAspect="1"/>
          </p:cNvPicPr>
          <p:nvPr/>
        </p:nvPicPr>
        <p:blipFill rotWithShape="1">
          <a:blip r:embed="rId4"/>
          <a:srcRect l="25510" t="10180" r="25630" b="17390"/>
          <a:stretch>
            <a:fillRect/>
          </a:stretch>
        </p:blipFill>
        <p:spPr>
          <a:xfrm>
            <a:off x="334540" y="2883791"/>
            <a:ext cx="2919299" cy="2439766"/>
          </a:xfrm>
          <a:prstGeom prst="rect">
            <a:avLst/>
          </a:prstGeom>
        </p:spPr>
      </p:pic>
      <p:sp>
        <p:nvSpPr>
          <p:cNvPr id="36" name=""/>
          <p:cNvSpPr/>
          <p:nvPr/>
        </p:nvSpPr>
        <p:spPr>
          <a:xfrm rot="10799839">
            <a:off x="334630" y="2883860"/>
            <a:ext cx="2919129" cy="3817649"/>
          </a:xfrm>
          <a:prstGeom prst="wedgeRectCallout">
            <a:avLst>
              <a:gd name="adj1" fmla="val -39008"/>
              <a:gd name="adj2" fmla="val 60707"/>
            </a:avLst>
          </a:prstGeom>
          <a:noFill/>
          <a:ln>
            <a:solidFill>
              <a:srgbClr val="f3dddd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37" name=""/>
          <p:cNvSpPr txBox="1"/>
          <p:nvPr/>
        </p:nvSpPr>
        <p:spPr>
          <a:xfrm>
            <a:off x="334540" y="5323557"/>
            <a:ext cx="2919299" cy="639496"/>
          </a:xfrm>
          <a:prstGeom prst="rect">
            <a:avLst/>
          </a:prstGeom>
        </p:spPr>
        <p:txBody>
          <a:bodyPr wrap="square">
            <a:spAutoFit/>
          </a:bodyPr>
          <a:p>
            <a:pPr marL="257040" lvl="0" indent="-257040">
              <a:buFont typeface="Arial"/>
              <a:buChar char="•"/>
              <a:defRPr/>
            </a:pP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회원가입에서 입력받은 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  <a:p>
            <a:pPr lvl="0">
              <a:defRPr/>
            </a:pP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과목을 </a:t>
            </a:r>
            <a:r>
              <a:rPr lang="en-US" altLang="ko-KR">
                <a:solidFill>
                  <a:srgbClr val="808080"/>
                </a:solidFill>
                <a:latin typeface="한컴 솔잎 M"/>
                <a:ea typeface="한컴 솔잎 M"/>
              </a:rPr>
              <a:t>Category</a:t>
            </a: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에 저장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</p:txBody>
      </p:sp>
      <p:sp>
        <p:nvSpPr>
          <p:cNvPr id="38" name=""/>
          <p:cNvSpPr txBox="1"/>
          <p:nvPr/>
        </p:nvSpPr>
        <p:spPr>
          <a:xfrm>
            <a:off x="334541" y="5963053"/>
            <a:ext cx="2919299" cy="637320"/>
          </a:xfrm>
          <a:prstGeom prst="rect">
            <a:avLst/>
          </a:prstGeom>
        </p:spPr>
        <p:txBody>
          <a:bodyPr wrap="square">
            <a:spAutoFit/>
          </a:bodyPr>
          <a:p>
            <a:pPr marL="257040" lvl="0" indent="-257040">
              <a:buFont typeface="Arial"/>
              <a:buChar char="•"/>
              <a:defRPr/>
            </a:pP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관련동영상과 강사찾기 </a:t>
            </a:r>
            <a:r>
              <a:rPr lang="en-US" altLang="ko-KR">
                <a:solidFill>
                  <a:srgbClr val="808080"/>
                </a:solidFill>
                <a:latin typeface="한컴 솔잎 M"/>
                <a:ea typeface="한컴 솔잎 M"/>
              </a:rPr>
              <a:t>view</a:t>
            </a: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에서 출력됨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</p:txBody>
      </p:sp>
      <p:sp>
        <p:nvSpPr>
          <p:cNvPr id="39" name=""/>
          <p:cNvSpPr/>
          <p:nvPr/>
        </p:nvSpPr>
        <p:spPr>
          <a:xfrm rot="10823578">
            <a:off x="7185533" y="2898282"/>
            <a:ext cx="4238701" cy="3835214"/>
          </a:xfrm>
          <a:prstGeom prst="wedgeRectCallout">
            <a:avLst>
              <a:gd name="adj1" fmla="val -2144"/>
              <a:gd name="adj2" fmla="val 60451"/>
            </a:avLst>
          </a:prstGeom>
          <a:noFill/>
          <a:ln>
            <a:solidFill>
              <a:srgbClr val="f3dddd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0" name=""/>
          <p:cNvSpPr txBox="1"/>
          <p:nvPr/>
        </p:nvSpPr>
        <p:spPr>
          <a:xfrm>
            <a:off x="7273317" y="3110827"/>
            <a:ext cx="4164020" cy="636345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>
                <a:solidFill>
                  <a:srgbClr val="808080"/>
                </a:solidFill>
                <a:latin typeface="한컴 솔잎 M"/>
                <a:ea typeface="한컴 솔잎 M"/>
              </a:rPr>
              <a:t>ProfileName</a:t>
            </a: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 </a:t>
            </a:r>
            <a:r>
              <a:rPr lang="en-US" altLang="ko-KR">
                <a:solidFill>
                  <a:srgbClr val="808080"/>
                </a:solidFill>
                <a:latin typeface="한컴 솔잎 M"/>
                <a:ea typeface="한컴 솔잎 M"/>
              </a:rPr>
              <a:t>: </a:t>
            </a: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파일명이 겹치지 않게 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  <a:p>
            <a:pPr lvl="0">
              <a:defRPr/>
            </a:pP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랜덤 문자열로 새로 생성한 파일명을</a:t>
            </a:r>
            <a:r>
              <a:rPr lang="en-US" altLang="ko-KR">
                <a:solidFill>
                  <a:srgbClr val="808080"/>
                </a:solidFill>
                <a:latin typeface="한컴 솔잎 M"/>
                <a:ea typeface="한컴 솔잎 M"/>
              </a:rPr>
              <a:t> </a:t>
            </a: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저장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</p:txBody>
      </p:sp>
      <p:sp>
        <p:nvSpPr>
          <p:cNvPr id="41" name=""/>
          <p:cNvSpPr txBox="1"/>
          <p:nvPr/>
        </p:nvSpPr>
        <p:spPr>
          <a:xfrm>
            <a:off x="7219005" y="4428964"/>
            <a:ext cx="4272645" cy="363720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>
                <a:solidFill>
                  <a:srgbClr val="808080"/>
                </a:solidFill>
                <a:latin typeface="한컴 솔잎 M"/>
                <a:ea typeface="한컴 솔잎 M"/>
              </a:rPr>
              <a:t>ProfileOriName : </a:t>
            </a: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원본 파일명을 저장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</p:txBody>
      </p:sp>
      <p:sp>
        <p:nvSpPr>
          <p:cNvPr id="42" name=""/>
          <p:cNvSpPr txBox="1"/>
          <p:nvPr/>
        </p:nvSpPr>
        <p:spPr>
          <a:xfrm>
            <a:off x="7273317" y="5460292"/>
            <a:ext cx="3953868" cy="36602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>
                <a:solidFill>
                  <a:srgbClr val="808080"/>
                </a:solidFill>
                <a:latin typeface="한컴 솔잎 M"/>
                <a:ea typeface="한컴 솔잎 M"/>
              </a:rPr>
              <a:t>Profilefileurl</a:t>
            </a: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 </a:t>
            </a:r>
            <a:r>
              <a:rPr lang="en-US" altLang="ko-KR">
                <a:solidFill>
                  <a:srgbClr val="808080"/>
                </a:solidFill>
                <a:latin typeface="한컴 솔잎 M"/>
                <a:ea typeface="한컴 솔잎 M"/>
              </a:rPr>
              <a:t>:</a:t>
            </a:r>
            <a:r>
              <a:rPr lang="ko-KR" altLang="en-US">
                <a:solidFill>
                  <a:srgbClr val="808080"/>
                </a:solidFill>
                <a:latin typeface="한컴 솔잎 M"/>
                <a:ea typeface="한컴 솔잎 M"/>
              </a:rPr>
              <a:t> 파일의 경로를 저장</a:t>
            </a:r>
            <a:endParaRPr lang="ko-KR" altLang="en-US">
              <a:solidFill>
                <a:srgbClr val="808080"/>
              </a:solidFill>
              <a:latin typeface="한컴 솔잎 M"/>
              <a:ea typeface="한컴 솔잎 M"/>
            </a:endParaRPr>
          </a:p>
        </p:txBody>
      </p:sp>
    </p:spTree>
    <p:extLst>
      <p:ext uri="{BB962C8B-B14F-4D97-AF65-F5344CB8AC3E}">
        <p14:creationId xmlns:p14="http://schemas.microsoft.com/office/powerpoint/2010/main" val="1470171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/>
          </a:p>
        </p:txBody>
      </p:sp>
      <p:sp>
        <p:nvSpPr>
          <p:cNvPr id="8" name="직사각형 8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solidFill>
            <a:srgbClr val="e9b9b9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9" name="TextBox 2"/>
          <p:cNvSpPr txBox="1"/>
          <p:nvPr/>
        </p:nvSpPr>
        <p:spPr>
          <a:xfrm>
            <a:off x="815328" y="189465"/>
            <a:ext cx="3524261" cy="5612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UserController</a:t>
            </a:r>
            <a:endPara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<a:solidFill>
                <a:srgbClr val="808080"/>
              </a:solidFill>
              <a:latin typeface="한컴 솔잎 B"/>
              <a:ea typeface="한컴 솔잎 B"/>
            </a:endParaRPr>
          </a:p>
        </p:txBody>
      </p:sp>
      <p:pic>
        <p:nvPicPr>
          <p:cNvPr id="29" name=""/>
          <p:cNvPicPr>
            <a:picLocks noChangeAspect="1"/>
          </p:cNvPicPr>
          <p:nvPr/>
        </p:nvPicPr>
        <p:blipFill rotWithShape="1">
          <a:blip r:embed="rId2"/>
          <a:srcRect l="22790" t="8590" r="33970" b="16590"/>
          <a:stretch>
            <a:fillRect/>
          </a:stretch>
        </p:blipFill>
        <p:spPr>
          <a:xfrm>
            <a:off x="334541" y="959354"/>
            <a:ext cx="5566161" cy="5658810"/>
          </a:xfrm>
          <a:prstGeom prst="rect">
            <a:avLst/>
          </a:prstGeom>
        </p:spPr>
      </p:pic>
      <p:pic>
        <p:nvPicPr>
          <p:cNvPr id="30" name=""/>
          <p:cNvPicPr>
            <a:picLocks noChangeAspect="1"/>
          </p:cNvPicPr>
          <p:nvPr/>
        </p:nvPicPr>
        <p:blipFill rotWithShape="1">
          <a:blip r:embed="rId3"/>
          <a:srcRect l="24110" t="58400" r="30340" b="27360"/>
          <a:stretch>
            <a:fillRect/>
          </a:stretch>
        </p:blipFill>
        <p:spPr>
          <a:xfrm>
            <a:off x="6246757" y="959354"/>
            <a:ext cx="5427739" cy="191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871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/>
          </a:p>
        </p:txBody>
      </p:sp>
      <p:sp>
        <p:nvSpPr>
          <p:cNvPr id="8" name="직사각형 8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solidFill>
            <a:srgbClr val="e9b9b9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9" name="TextBox 2"/>
          <p:cNvSpPr txBox="1"/>
          <p:nvPr/>
        </p:nvSpPr>
        <p:spPr>
          <a:xfrm>
            <a:off x="815327" y="189465"/>
            <a:ext cx="4257688" cy="5612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UserApiController</a:t>
            </a:r>
            <a:endPara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<a:solidFill>
                <a:srgbClr val="808080"/>
              </a:solidFill>
              <a:latin typeface="한컴 솔잎 B"/>
              <a:ea typeface="한컴 솔잎 B"/>
            </a:endParaRPr>
          </a:p>
        </p:txBody>
      </p:sp>
      <p:pic>
        <p:nvPicPr>
          <p:cNvPr id="31" name=""/>
          <p:cNvPicPr>
            <a:picLocks noChangeAspect="1"/>
          </p:cNvPicPr>
          <p:nvPr/>
        </p:nvPicPr>
        <p:blipFill rotWithShape="1">
          <a:blip r:embed="rId2"/>
          <a:srcRect l="22790" t="9590" r="33970" b="20480"/>
          <a:stretch>
            <a:fillRect/>
          </a:stretch>
        </p:blipFill>
        <p:spPr>
          <a:xfrm>
            <a:off x="329154" y="1031304"/>
            <a:ext cx="5766846" cy="5645104"/>
          </a:xfrm>
          <a:prstGeom prst="rect">
            <a:avLst/>
          </a:prstGeom>
        </p:spPr>
      </p:pic>
      <p:pic>
        <p:nvPicPr>
          <p:cNvPr id="32" name=""/>
          <p:cNvPicPr>
            <a:picLocks noChangeAspect="1"/>
          </p:cNvPicPr>
          <p:nvPr/>
        </p:nvPicPr>
        <p:blipFill rotWithShape="1">
          <a:blip r:embed="rId3"/>
          <a:srcRect l="23720" t="61350" r="44650" b="24080"/>
          <a:stretch>
            <a:fillRect/>
          </a:stretch>
        </p:blipFill>
        <p:spPr>
          <a:xfrm>
            <a:off x="6645688" y="1031304"/>
            <a:ext cx="5162844" cy="190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176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/>
          </a:p>
        </p:txBody>
      </p:sp>
      <p:sp>
        <p:nvSpPr>
          <p:cNvPr id="8" name="직사각형 8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solidFill>
            <a:srgbClr val="e9b9b9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9" name="TextBox 2"/>
          <p:cNvSpPr txBox="1"/>
          <p:nvPr/>
        </p:nvSpPr>
        <p:spPr>
          <a:xfrm>
            <a:off x="815328" y="189465"/>
            <a:ext cx="2857512" cy="5612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UserService</a:t>
            </a:r>
            <a:endPara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<a:solidFill>
                <a:srgbClr val="808080"/>
              </a:solidFill>
              <a:latin typeface="한컴 솔잎 B"/>
              <a:ea typeface="한컴 솔잎 B"/>
            </a:endParaRPr>
          </a:p>
        </p:txBody>
      </p:sp>
      <p:pic>
        <p:nvPicPr>
          <p:cNvPr id="31" name=""/>
          <p:cNvPicPr>
            <a:picLocks noChangeAspect="1"/>
          </p:cNvPicPr>
          <p:nvPr/>
        </p:nvPicPr>
        <p:blipFill rotWithShape="1">
          <a:blip r:embed="rId2"/>
          <a:srcRect l="22790" t="9190" r="39340" b="17690"/>
          <a:stretch>
            <a:fillRect/>
          </a:stretch>
        </p:blipFill>
        <p:spPr>
          <a:xfrm>
            <a:off x="334541" y="993617"/>
            <a:ext cx="5470226" cy="5747891"/>
          </a:xfrm>
          <a:prstGeom prst="rect">
            <a:avLst/>
          </a:prstGeom>
        </p:spPr>
      </p:pic>
      <p:pic>
        <p:nvPicPr>
          <p:cNvPr id="32" name=""/>
          <p:cNvPicPr>
            <a:picLocks noChangeAspect="1"/>
          </p:cNvPicPr>
          <p:nvPr/>
        </p:nvPicPr>
        <p:blipFill rotWithShape="1">
          <a:blip r:embed="rId3"/>
          <a:srcRect l="24120" t="28820" r="32780" b="22710"/>
          <a:stretch>
            <a:fillRect/>
          </a:stretch>
        </p:blipFill>
        <p:spPr>
          <a:xfrm>
            <a:off x="6256230" y="993617"/>
            <a:ext cx="5545451" cy="557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30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/>
          </a:p>
        </p:txBody>
      </p:sp>
      <p:sp>
        <p:nvSpPr>
          <p:cNvPr id="8" name="직사각형 8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solidFill>
            <a:srgbClr val="e9b9b9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9" name="TextBox 2"/>
          <p:cNvSpPr txBox="1"/>
          <p:nvPr/>
        </p:nvSpPr>
        <p:spPr>
          <a:xfrm>
            <a:off x="815328" y="189465"/>
            <a:ext cx="3524261" cy="5612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UserController</a:t>
            </a:r>
            <a:endPara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<a:solidFill>
                <a:srgbClr val="808080"/>
              </a:solidFill>
              <a:latin typeface="한컴 솔잎 B"/>
              <a:ea typeface="한컴 솔잎 B"/>
            </a:endParaRPr>
          </a:p>
        </p:txBody>
      </p:sp>
    </p:spTree>
    <p:extLst>
      <p:ext uri="{BB962C8B-B14F-4D97-AF65-F5344CB8AC3E}">
        <p14:creationId xmlns:p14="http://schemas.microsoft.com/office/powerpoint/2010/main" val="1272630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sz="1600"/>
          </a:p>
        </p:txBody>
      </p:sp>
      <p:sp>
        <p:nvSpPr>
          <p:cNvPr id="8" name="직사각형 8"/>
          <p:cNvSpPr/>
          <p:nvPr/>
        </p:nvSpPr>
        <p:spPr>
          <a:xfrm>
            <a:off x="334541" y="0"/>
            <a:ext cx="360000" cy="864000"/>
          </a:xfrm>
          <a:prstGeom prst="rect">
            <a:avLst/>
          </a:prstGeom>
          <a:solidFill>
            <a:srgbClr val="e9b9b9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9" name="TextBox 2"/>
          <p:cNvSpPr txBox="1"/>
          <p:nvPr/>
        </p:nvSpPr>
        <p:spPr>
          <a:xfrm>
            <a:off x="815328" y="189465"/>
            <a:ext cx="3524261" cy="56127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한컴 솔잎 B"/>
                <a:ea typeface="한컴 솔잎 B"/>
              </a:rPr>
              <a:t>UserController</a:t>
            </a:r>
            <a:endParaRPr xmlns:mc="http://schemas.openxmlformats.org/markup-compatibility/2006" xmlns:hp="http://schemas.haansoft.com/office/presentation/8.0" kumimoji="0" lang="en-US" altLang="ko-KR" sz="3100" b="0" i="0" u="none" strike="noStrike" kern="1200" cap="none" spc="0" normalizeH="0" baseline="0" mc:Ignorable="hp" hp:hslEmbossed="0">
              <a:solidFill>
                <a:srgbClr val="808080"/>
              </a:solidFill>
              <a:latin typeface="한컴 솔잎 B"/>
              <a:ea typeface="한컴 솔잎 B"/>
            </a:endParaRPr>
          </a:p>
        </p:txBody>
      </p:sp>
    </p:spTree>
    <p:extLst>
      <p:ext uri="{BB962C8B-B14F-4D97-AF65-F5344CB8AC3E}">
        <p14:creationId xmlns:p14="http://schemas.microsoft.com/office/powerpoint/2010/main" val="3552567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62</ep:Words>
  <ep:PresentationFormat>화면 슬라이드 쇼(4:3)</ep:PresentationFormat>
  <ep:Paragraphs>44</ep:Paragraphs>
  <ep:Slides>9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ep:HeadingPairs>
  <ep:TitlesOfParts>
    <vt:vector size="10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2023-01-04T08:15:26.618</dcterms:created>
  <dc:creator>lhw93</dc:creator>
  <cp:lastModifiedBy>lhw93</cp:lastModifiedBy>
  <dcterms:modified xsi:type="dcterms:W3CDTF">2023-01-05T00:54:44.442</dcterms:modified>
  <cp:revision>17</cp:revision>
  <cp:version>12.0.0.1633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